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86" r:id="rId6"/>
    <p:sldId id="297" r:id="rId7"/>
    <p:sldId id="318" r:id="rId8"/>
    <p:sldId id="298" r:id="rId9"/>
    <p:sldId id="299" r:id="rId10"/>
    <p:sldId id="300" r:id="rId11"/>
    <p:sldId id="308" r:id="rId12"/>
    <p:sldId id="320" r:id="rId13"/>
    <p:sldId id="263" r:id="rId14"/>
    <p:sldId id="268" r:id="rId15"/>
    <p:sldId id="264" r:id="rId16"/>
    <p:sldId id="284" r:id="rId17"/>
    <p:sldId id="310" r:id="rId18"/>
    <p:sldId id="315" r:id="rId19"/>
    <p:sldId id="312" r:id="rId20"/>
    <p:sldId id="317" r:id="rId21"/>
    <p:sldId id="302" r:id="rId22"/>
    <p:sldId id="303" r:id="rId23"/>
    <p:sldId id="304" r:id="rId24"/>
    <p:sldId id="305" r:id="rId25"/>
    <p:sldId id="306" r:id="rId26"/>
    <p:sldId id="307" r:id="rId27"/>
    <p:sldId id="322" r:id="rId28"/>
    <p:sldId id="323" r:id="rId29"/>
    <p:sldId id="324" r:id="rId30"/>
    <p:sldId id="319" r:id="rId31"/>
    <p:sldId id="283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D26"/>
    <a:srgbClr val="86FEF3"/>
    <a:srgbClr val="2203DB"/>
    <a:srgbClr val="8CAF47"/>
    <a:srgbClr val="FFFFDD"/>
    <a:srgbClr val="FFFFB3"/>
    <a:srgbClr val="FFFFB7"/>
    <a:srgbClr val="FFFF66"/>
    <a:srgbClr val="C8FE68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1" autoAdjust="0"/>
    <p:restoredTop sz="97232" autoAdjust="0"/>
  </p:normalViewPr>
  <p:slideViewPr>
    <p:cSldViewPr>
      <p:cViewPr>
        <p:scale>
          <a:sx n="100" d="100"/>
          <a:sy n="100" d="100"/>
        </p:scale>
        <p:origin x="-534" y="7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CE8DF-8F0E-4441-AC75-A59C17E02623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13778-CF4F-4CAA-B6B5-B583428F8C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65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9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9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79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3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5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62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9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08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4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87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760B-F4CD-47F6-88D8-03D4023A400C}" type="datetimeFigureOut">
              <a:rPr lang="ko-KR" altLang="en-US" smtClean="0"/>
              <a:pPr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AFED6-2A71-40A0-A1FE-E869C6CE7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9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er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-15434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 flipV="1">
            <a:off x="0" y="4857285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대각선 줄무늬 5"/>
          <p:cNvSpPr/>
          <p:nvPr/>
        </p:nvSpPr>
        <p:spPr>
          <a:xfrm flipH="1" flipV="1">
            <a:off x="7129760" y="4843282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/>
          <p:cNvSpPr/>
          <p:nvPr/>
        </p:nvSpPr>
        <p:spPr>
          <a:xfrm flipH="1">
            <a:off x="7127776" y="-3634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2267744" y="2348880"/>
            <a:ext cx="4608512" cy="2160240"/>
          </a:xfrm>
          <a:prstGeom prst="frame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5776" y="2636912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P</a:t>
            </a:r>
            <a:r>
              <a:rPr lang="en-US" altLang="ko-KR" sz="5400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o</a:t>
            </a:r>
            <a:r>
              <a:rPr lang="en-US" altLang="ko-KR" sz="5400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r</a:t>
            </a:r>
            <a:r>
              <a:rPr lang="en-US" altLang="ko-KR" sz="5400" dirty="0" smtClean="0">
                <a:solidFill>
                  <a:srgbClr val="CCCC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t</a:t>
            </a:r>
            <a:r>
              <a:rPr lang="en-US" altLang="ko-KR" sz="5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5400" dirty="0" smtClean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F</a:t>
            </a:r>
            <a:r>
              <a:rPr lang="en-US" altLang="ko-KR" sz="5400" dirty="0" smtClean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o</a:t>
            </a:r>
            <a:r>
              <a:rPr lang="en-US" altLang="ko-KR" sz="5400" dirty="0" smtClean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l</a:t>
            </a:r>
            <a:r>
              <a:rPr lang="en-US" altLang="ko-KR" sz="5400" dirty="0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i</a:t>
            </a:r>
            <a:r>
              <a:rPr lang="en-US" altLang="ko-KR" sz="5400" dirty="0" smtClean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얕은샘물M" pitchFamily="18" charset="-127"/>
                <a:ea typeface="HY얕은샘물M" pitchFamily="18" charset="-127"/>
              </a:rPr>
              <a:t>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5776" y="37890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ko-KR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서 울 아 이 티 고 등 학 </a:t>
            </a:r>
            <a:r>
              <a:rPr lang="ko-KR" altLang="en-US" b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교   엄태호</a:t>
            </a:r>
            <a:endParaRPr lang="en-US" altLang="ko-KR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7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72" y="1412776"/>
            <a:ext cx="3888432" cy="422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ho\Documents\카카오톡 받은 파일\KakaoTalk_20170329_1825409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22" y="1405661"/>
            <a:ext cx="2601608" cy="462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551930" y="5013176"/>
            <a:ext cx="732038" cy="8640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16224" y="6030741"/>
            <a:ext cx="555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서울시 교육청에서 급식 데이터를 </a:t>
            </a:r>
            <a:r>
              <a:rPr lang="ko-KR" altLang="en-US" dirty="0" err="1" smtClean="0">
                <a:latin typeface="HY나무M" pitchFamily="18" charset="-127"/>
                <a:ea typeface="HY나무M" pitchFamily="18" charset="-127"/>
              </a:rPr>
              <a:t>파싱하는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dirty="0" err="1" smtClean="0">
                <a:latin typeface="HY나무M" pitchFamily="18" charset="-127"/>
                <a:ea typeface="HY나무M" pitchFamily="18" charset="-127"/>
              </a:rPr>
              <a:t>오픈소스를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 사용해 데이터 가져옴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아이티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고등학교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app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소</a:t>
            </a:r>
            <a:r>
              <a:rPr lang="ko-KR" altLang="en-US" sz="2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스</a:t>
            </a:r>
          </a:p>
        </p:txBody>
      </p:sp>
    </p:spTree>
    <p:extLst>
      <p:ext uri="{BB962C8B-B14F-4D97-AF65-F5344CB8AC3E}">
        <p14:creationId xmlns:p14="http://schemas.microsoft.com/office/powerpoint/2010/main" val="17904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o\Documents\카카오톡 받은 파일\KakaoTalk_20170329_1825415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822" y="1292824"/>
            <a:ext cx="3516238" cy="44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508360" y="5053531"/>
            <a:ext cx="351672" cy="82374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9894" y="6021288"/>
            <a:ext cx="555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XML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로 디자인한 학교 정보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pic>
        <p:nvPicPr>
          <p:cNvPr id="2050" name="Picture 2" descr="C:\Users\ho\Documents\카카오톡 받은 파일\KakaoTalk_20170329_1825419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92824"/>
            <a:ext cx="3401112" cy="448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3347864" y="5041054"/>
            <a:ext cx="0" cy="9802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아이티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고등학교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5682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55" y="1412776"/>
            <a:ext cx="365701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2776"/>
            <a:ext cx="392353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평행 사변형 1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아이티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고등학교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app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정</a:t>
            </a:r>
            <a:r>
              <a:rPr lang="ko-KR" altLang="en-US" sz="2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보</a:t>
            </a:r>
          </a:p>
        </p:txBody>
      </p:sp>
    </p:spTree>
    <p:extLst>
      <p:ext uri="{BB962C8B-B14F-4D97-AF65-F5344CB8AC3E}">
        <p14:creationId xmlns:p14="http://schemas.microsoft.com/office/powerpoint/2010/main" val="39818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0070C0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755576" y="644752"/>
            <a:ext cx="3240360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0070C0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친구 놀리기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89116" y="1844824"/>
            <a:ext cx="397537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기획 의도 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: 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식상한 게임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앱이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아닌 창의적인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앱을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만들어보고자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깜짝 놀라는 요소들이 있는 게임을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만을어보았습니다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구성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: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1.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메인화면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-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게임선택화면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2.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페이크 오류 화면 그리고 게임 화면 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3.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창의적인 요소 강제 볼륨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MAX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와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Back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버튼 잠금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36393" y="4509120"/>
            <a:ext cx="402292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300" dirty="0" smtClean="0">
                <a:latin typeface="HY나무M" pitchFamily="18" charset="-127"/>
                <a:ea typeface="HY나무M" pitchFamily="18" charset="-127"/>
              </a:rPr>
              <a:t>제작과정  </a:t>
            </a:r>
            <a:r>
              <a:rPr lang="en-US" altLang="ko-KR" sz="1300" dirty="0" smtClean="0">
                <a:latin typeface="HY나무M" pitchFamily="18" charset="-127"/>
                <a:ea typeface="HY나무M" pitchFamily="18" charset="-127"/>
              </a:rPr>
              <a:t>: android studio</a:t>
            </a:r>
            <a:r>
              <a:rPr lang="ko-KR" altLang="en-US" sz="1300" dirty="0" smtClean="0">
                <a:latin typeface="HY나무M" pitchFamily="18" charset="-127"/>
                <a:ea typeface="HY나무M" pitchFamily="18" charset="-127"/>
              </a:rPr>
              <a:t>를 사용하여 제작</a:t>
            </a:r>
            <a:endParaRPr lang="en-US" altLang="ko-KR" sz="1300" dirty="0" smtClean="0">
              <a:latin typeface="HY나무M" pitchFamily="18" charset="-127"/>
              <a:ea typeface="HY나무M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err="1" smtClean="0">
                <a:latin typeface="HY나무M" pitchFamily="18" charset="-127"/>
                <a:ea typeface="HY나무M" pitchFamily="18" charset="-127"/>
              </a:rPr>
              <a:t>BroadCastReceiver</a:t>
            </a:r>
            <a:r>
              <a:rPr lang="ko-KR" altLang="en-US" sz="13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300" dirty="0" smtClean="0">
                <a:latin typeface="HY나무M" pitchFamily="18" charset="-127"/>
                <a:ea typeface="HY나무M" pitchFamily="18" charset="-127"/>
              </a:rPr>
              <a:t>Start </a:t>
            </a:r>
            <a:r>
              <a:rPr lang="en-US" altLang="ko-KR" sz="1300" dirty="0">
                <a:latin typeface="HY나무M" pitchFamily="18" charset="-127"/>
                <a:ea typeface="HY나무M" pitchFamily="18" charset="-127"/>
              </a:rPr>
              <a:t>Service </a:t>
            </a:r>
            <a:r>
              <a:rPr lang="ko-KR" altLang="en-US" sz="1300" dirty="0" smtClean="0">
                <a:latin typeface="HY나무M" pitchFamily="18" charset="-127"/>
                <a:ea typeface="HY나무M" pitchFamily="18" charset="-127"/>
              </a:rPr>
              <a:t>를 사</a:t>
            </a:r>
            <a:r>
              <a:rPr lang="ko-KR" altLang="en-US" sz="1300" dirty="0">
                <a:latin typeface="HY나무M" pitchFamily="18" charset="-127"/>
                <a:ea typeface="HY나무M" pitchFamily="18" charset="-127"/>
              </a:rPr>
              <a:t>용</a:t>
            </a:r>
            <a:r>
              <a:rPr lang="ko-KR" altLang="en-US" sz="1300" dirty="0" smtClean="0">
                <a:latin typeface="HY나무M" pitchFamily="18" charset="-127"/>
                <a:ea typeface="HY나무M" pitchFamily="18" charset="-127"/>
              </a:rPr>
              <a:t>하여 </a:t>
            </a:r>
            <a:endParaRPr lang="en-US" altLang="ko-KR" sz="1300" dirty="0" smtClean="0">
              <a:latin typeface="HY나무M" pitchFamily="18" charset="-127"/>
              <a:ea typeface="HY나무M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300" dirty="0" smtClean="0">
                <a:latin typeface="HY나무M" pitchFamily="18" charset="-127"/>
                <a:ea typeface="HY나무M" pitchFamily="18" charset="-127"/>
              </a:rPr>
              <a:t>부팅 시 오류화면으로 넘어가게 만들었습니다</a:t>
            </a:r>
            <a:r>
              <a:rPr lang="en-US" altLang="ko-KR" sz="1300" dirty="0" smtClean="0">
                <a:latin typeface="HY나무M" pitchFamily="18" charset="-127"/>
                <a:ea typeface="HY나무M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300" dirty="0" smtClean="0">
                <a:latin typeface="HY나무M" pitchFamily="18" charset="-127"/>
                <a:ea typeface="HY나무M" pitchFamily="18" charset="-127"/>
              </a:rPr>
              <a:t>게임 도중 특정 조건을 달성했을 경우</a:t>
            </a:r>
            <a:endParaRPr lang="en-US" altLang="ko-KR" sz="1300" dirty="0" smtClean="0">
              <a:latin typeface="HY나무M" pitchFamily="18" charset="-127"/>
              <a:ea typeface="HY나무M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300" dirty="0" err="1" smtClean="0">
                <a:latin typeface="HY나무M" pitchFamily="18" charset="-127"/>
                <a:ea typeface="HY나무M" pitchFamily="18" charset="-127"/>
              </a:rPr>
              <a:t>놀래키는</a:t>
            </a:r>
            <a:r>
              <a:rPr lang="ko-KR" altLang="en-US" sz="1300" dirty="0" smtClean="0">
                <a:latin typeface="HY나무M" pitchFamily="18" charset="-127"/>
                <a:ea typeface="HY나무M" pitchFamily="18" charset="-127"/>
              </a:rPr>
              <a:t> 화면으로 넘어가게 만들었습니다</a:t>
            </a:r>
            <a:r>
              <a:rPr lang="en-US" altLang="ko-KR" sz="1300" dirty="0" smtClean="0">
                <a:latin typeface="HY나무M" pitchFamily="18" charset="-127"/>
                <a:ea typeface="HY나무M" pitchFamily="18" charset="-127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" y="2135022"/>
            <a:ext cx="2463728" cy="4227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ho\Documents\카카오톡 받은 파일\KakaoTalk_20170307_1806257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952" y="2099973"/>
            <a:ext cx="2451406" cy="435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0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96" y="1745007"/>
            <a:ext cx="3998540" cy="398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0070C0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755576" y="644752"/>
            <a:ext cx="3240360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0070C0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친구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놀리기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-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주요 소스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60481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게임화면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1359023"/>
            <a:ext cx="2691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카운트가 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47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번째가 되면</a:t>
            </a:r>
            <a:endParaRPr lang="en-US" altLang="ko-KR" dirty="0" smtClean="0">
              <a:latin typeface="HY나무M" pitchFamily="18" charset="-127"/>
              <a:ea typeface="HY나무M" pitchFamily="18" charset="-127"/>
            </a:endParaRPr>
          </a:p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dirty="0" err="1" smtClean="0">
                <a:latin typeface="HY나무M" pitchFamily="18" charset="-127"/>
                <a:ea typeface="HY나무M" pitchFamily="18" charset="-127"/>
              </a:rPr>
              <a:t>bc.class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로</a:t>
            </a:r>
            <a:endParaRPr lang="en-US" altLang="ko-KR" dirty="0">
              <a:latin typeface="HY나무M" pitchFamily="18" charset="-127"/>
              <a:ea typeface="HY나무M" pitchFamily="18" charset="-127"/>
            </a:endParaRPr>
          </a:p>
          <a:p>
            <a:pPr algn="ctr"/>
            <a:r>
              <a:rPr lang="ko-KR" altLang="en-US" dirty="0" err="1" smtClean="0">
                <a:latin typeface="HY나무M" pitchFamily="18" charset="-127"/>
                <a:ea typeface="HY나무M" pitchFamily="18" charset="-127"/>
              </a:rPr>
              <a:t>인텐트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rot="10800000" flipV="1">
            <a:off x="6994399" y="2297712"/>
            <a:ext cx="595180" cy="30173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2423879" y="5591746"/>
            <a:ext cx="196132" cy="3093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73256" y="60481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소스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94" y="1628800"/>
            <a:ext cx="2960762" cy="429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0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06927"/>
            <a:ext cx="43434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0070C0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755576" y="644752"/>
            <a:ext cx="3240360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0070C0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친구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놀리기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-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주요 소스</a:t>
            </a:r>
            <a:endParaRPr lang="en-US" altLang="ko-KR" sz="20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712" y="6381328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       </a:t>
            </a:r>
            <a:r>
              <a:rPr lang="en-US" altLang="ko-KR" dirty="0" err="1" smtClean="0">
                <a:latin typeface="HY나무M" pitchFamily="18" charset="-127"/>
                <a:ea typeface="HY나무M" pitchFamily="18" charset="-127"/>
              </a:rPr>
              <a:t>bc.class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블루스크린 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218456" y="602128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54987" y="2568773"/>
            <a:ext cx="2523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디테일을 위한</a:t>
            </a:r>
            <a:endParaRPr lang="en-US" altLang="ko-KR" dirty="0" smtClean="0">
              <a:latin typeface="HY나무M" pitchFamily="18" charset="-127"/>
              <a:ea typeface="HY나무M" pitchFamily="18" charset="-127"/>
            </a:endParaRPr>
          </a:p>
          <a:p>
            <a:pPr algn="ctr"/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Back 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버튼잠금 설정</a:t>
            </a:r>
            <a:endParaRPr lang="en-US" altLang="ko-KR" dirty="0" smtClean="0">
              <a:latin typeface="HY나무M" pitchFamily="18" charset="-127"/>
              <a:ea typeface="HY나무M" pitchFamily="18" charset="-127"/>
            </a:endParaRPr>
          </a:p>
          <a:p>
            <a:pPr algn="ctr"/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(21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번 누르면 나가진다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)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12" name="직선 화살표 연결선 11"/>
          <p:cNvCxnSpPr>
            <a:stCxn id="10" idx="0"/>
          </p:cNvCxnSpPr>
          <p:nvPr/>
        </p:nvCxnSpPr>
        <p:spPr>
          <a:xfrm flipH="1">
            <a:off x="6976003" y="2568773"/>
            <a:ext cx="9407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0404" y="6201307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풀 스크린을 통해 상단 바 없애기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.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15" name="직선 화살표 연결선 14"/>
          <p:cNvCxnSpPr>
            <a:stCxn id="13" idx="0"/>
          </p:cNvCxnSpPr>
          <p:nvPr/>
        </p:nvCxnSpPr>
        <p:spPr>
          <a:xfrm flipH="1" flipV="1">
            <a:off x="6804249" y="4653137"/>
            <a:ext cx="144922" cy="15481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ho\Documents\카카오톡 받은 파일\KakaoTalk_20170307_1806246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12" y="1419453"/>
            <a:ext cx="3298216" cy="45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0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424"/>
            <a:ext cx="4104456" cy="367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0070C0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755576" y="644752"/>
            <a:ext cx="3240360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0070C0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친구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놀리기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-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그 외</a:t>
            </a:r>
            <a:endParaRPr lang="en-US" altLang="ko-KR" sz="20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712" y="5661248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부팅 시 블루스크린 뜨게 하기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218456" y="5247202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6912721" y="2771771"/>
            <a:ext cx="94071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0844" y="6201307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블루스크린 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xml 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파일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86" y="1408188"/>
            <a:ext cx="4139952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화살표 연결선 14"/>
          <p:cNvCxnSpPr>
            <a:stCxn id="13" idx="0"/>
          </p:cNvCxnSpPr>
          <p:nvPr/>
        </p:nvCxnSpPr>
        <p:spPr>
          <a:xfrm flipH="1" flipV="1">
            <a:off x="6804262" y="4653137"/>
            <a:ext cx="144912" cy="15481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0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취미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755576" y="644752"/>
            <a:ext cx="3240360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알고리즘 풀이</a:t>
            </a:r>
            <a:endParaRPr lang="en-US" altLang="ko-KR" sz="20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036572"/>
            <a:ext cx="5213043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2648" y="2420888"/>
            <a:ext cx="3647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프로그래밍을 이용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문제를 푸는 알고리즘 문제 풀이에 대해 흥미를 가져 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Codeup.kr</a:t>
            </a:r>
            <a:r>
              <a:rPr lang="ko-KR" altLang="en-US" dirty="0">
                <a:latin typeface="HY나무M" pitchFamily="18" charset="-127"/>
                <a:ea typeface="HY나무M" pitchFamily="18" charset="-127"/>
              </a:rPr>
              <a:t>이라는 사이트에서 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하나</a:t>
            </a:r>
            <a:r>
              <a:rPr lang="ko-KR" altLang="en-US" dirty="0">
                <a:latin typeface="HY나무M" pitchFamily="18" charset="-127"/>
                <a:ea typeface="HY나무M" pitchFamily="18" charset="-127"/>
              </a:rPr>
              <a:t>씩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 접해봄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. </a:t>
            </a:r>
            <a:r>
              <a:rPr lang="ko-KR" altLang="en-US" dirty="0">
                <a:latin typeface="HY나무M" pitchFamily="18" charset="-127"/>
                <a:ea typeface="HY나무M" pitchFamily="18" charset="-127"/>
              </a:rPr>
              <a:t>문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제를 해결하는 과정에서 자료구조와 알고리즘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(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스킬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),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수학식 등에도 관심을 가짐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2325" y="4019549"/>
            <a:ext cx="441659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제한시간 내 큰 데이터를 오름차순으로 </a:t>
            </a:r>
            <a:endParaRPr lang="en-US" altLang="ko-KR" dirty="0" smtClean="0">
              <a:latin typeface="HY나무M" pitchFamily="18" charset="-127"/>
              <a:ea typeface="HY나무M" pitchFamily="18" charset="-127"/>
            </a:endParaRPr>
          </a:p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정렬하는 문제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.</a:t>
            </a:r>
          </a:p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데이터가 커 버블정렬이나 선택정렬로는 </a:t>
            </a:r>
            <a:endParaRPr lang="en-US" altLang="ko-KR" dirty="0" smtClean="0">
              <a:latin typeface="HY나무M" pitchFamily="18" charset="-127"/>
              <a:ea typeface="HY나무M" pitchFamily="18" charset="-127"/>
            </a:endParaRPr>
          </a:p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불가능</a:t>
            </a:r>
            <a:endParaRPr lang="en-US" altLang="ko-KR" dirty="0" smtClean="0">
              <a:latin typeface="HY나무M" pitchFamily="18" charset="-127"/>
              <a:ea typeface="HY나무M" pitchFamily="18" charset="-127"/>
            </a:endParaRPr>
          </a:p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해결책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: </a:t>
            </a:r>
            <a:r>
              <a:rPr lang="en-US" altLang="ko-KR" b="1" dirty="0" smtClean="0"/>
              <a:t>O(</a:t>
            </a:r>
            <a:r>
              <a:rPr lang="en-US" altLang="ko-KR" b="1" dirty="0" err="1" smtClean="0"/>
              <a:t>NlogN</a:t>
            </a:r>
            <a:r>
              <a:rPr lang="en-US" altLang="ko-KR" b="1" dirty="0" smtClean="0"/>
              <a:t>) </a:t>
            </a:r>
            <a:r>
              <a:rPr lang="ko-KR" altLang="en-US" dirty="0" smtClean="0">
                <a:ea typeface="HY나무M" pitchFamily="18" charset="-127"/>
              </a:rPr>
              <a:t>의 시간복잡도를</a:t>
            </a:r>
            <a:endParaRPr lang="en-US" altLang="ko-KR" dirty="0" smtClean="0">
              <a:ea typeface="HY나무M" pitchFamily="18" charset="-127"/>
            </a:endParaRPr>
          </a:p>
          <a:p>
            <a:pPr algn="ctr"/>
            <a:r>
              <a:rPr lang="ko-KR" altLang="en-US" dirty="0" smtClean="0">
                <a:ea typeface="HY나무M" pitchFamily="18" charset="-127"/>
              </a:rPr>
              <a:t>갖는 </a:t>
            </a:r>
            <a:r>
              <a:rPr lang="ko-KR" altLang="en-US" dirty="0" err="1" smtClean="0">
                <a:ea typeface="HY나무M" pitchFamily="18" charset="-127"/>
              </a:rPr>
              <a:t>퀵</a:t>
            </a:r>
            <a:r>
              <a:rPr lang="ko-KR" altLang="en-US" dirty="0" smtClean="0">
                <a:ea typeface="HY나무M" pitchFamily="18" charset="-127"/>
              </a:rPr>
              <a:t> 정렬을 이용</a:t>
            </a:r>
            <a:endParaRPr lang="en-US" altLang="ko-KR" dirty="0" smtClean="0">
              <a:ea typeface="HY나무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2421" y="745650"/>
            <a:ext cx="36471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 smtClean="0">
                <a:latin typeface="+mj-lt"/>
                <a:ea typeface="HY나무M" pitchFamily="18" charset="-127"/>
              </a:rPr>
              <a:t>EX)</a:t>
            </a:r>
            <a:endParaRPr lang="ko-KR" altLang="en-US" sz="2300" b="1" dirty="0">
              <a:latin typeface="+mj-lt"/>
              <a:ea typeface="HY나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0" y="1339840"/>
            <a:ext cx="8330723" cy="494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취미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755576" y="644752"/>
            <a:ext cx="3240360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알고리즘 풀이</a:t>
            </a:r>
            <a:endParaRPr lang="en-US" altLang="ko-KR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성과</a:t>
            </a:r>
            <a:endParaRPr lang="en-US" altLang="ko-KR" sz="20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8" y="5494083"/>
            <a:ext cx="86010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2987824" y="2132856"/>
            <a:ext cx="1376536" cy="40081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31564" y="6156012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HY나무M" pitchFamily="18" charset="-127"/>
                <a:ea typeface="HY나무M" pitchFamily="18" charset="-127"/>
              </a:rPr>
              <a:t>약 </a:t>
            </a:r>
            <a:r>
              <a:rPr lang="en-US" altLang="ko-KR" dirty="0" smtClean="0">
                <a:solidFill>
                  <a:srgbClr val="FF0000"/>
                </a:solidFill>
                <a:latin typeface="HY나무M" pitchFamily="18" charset="-127"/>
                <a:ea typeface="HY나무M" pitchFamily="18" charset="-127"/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  <a:latin typeface="HY나무M" pitchFamily="18" charset="-127"/>
                <a:ea typeface="HY나무M" pitchFamily="18" charset="-127"/>
              </a:rPr>
              <a:t>만 명의 사용자중 </a:t>
            </a:r>
            <a:r>
              <a:rPr lang="en-US" altLang="ko-KR" dirty="0" smtClean="0">
                <a:solidFill>
                  <a:srgbClr val="FF0000"/>
                </a:solidFill>
                <a:latin typeface="HY나무M" pitchFamily="18" charset="-127"/>
                <a:ea typeface="HY나무M" pitchFamily="18" charset="-127"/>
              </a:rPr>
              <a:t>193</a:t>
            </a:r>
            <a:r>
              <a:rPr lang="ko-KR" altLang="en-US" dirty="0" smtClean="0">
                <a:solidFill>
                  <a:srgbClr val="FF0000"/>
                </a:solidFill>
                <a:latin typeface="HY나무M" pitchFamily="18" charset="-127"/>
                <a:ea typeface="HY나무M" pitchFamily="18" charset="-127"/>
              </a:rPr>
              <a:t>위</a:t>
            </a:r>
            <a:endParaRPr lang="en-US" altLang="ko-KR" dirty="0" smtClean="0">
              <a:solidFill>
                <a:srgbClr val="FF0000"/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0610" y="1772816"/>
            <a:ext cx="27732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0610" y="5452174"/>
            <a:ext cx="3061270" cy="641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491880" y="5877272"/>
            <a:ext cx="872480" cy="26369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취미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755576" y="644752"/>
            <a:ext cx="3240360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알고리즘 풀이</a:t>
            </a:r>
            <a:endParaRPr lang="en-US" altLang="ko-KR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성과</a:t>
            </a:r>
            <a:endParaRPr lang="en-US" altLang="ko-KR" sz="20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77225" cy="474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85351" y="619169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사용자</a:t>
            </a:r>
            <a:r>
              <a:rPr lang="ko-KR" altLang="en-US" dirty="0">
                <a:latin typeface="HY나무M" pitchFamily="18" charset="-127"/>
                <a:ea typeface="HY나무M" pitchFamily="18" charset="-127"/>
              </a:rPr>
              <a:t>들</a:t>
            </a:r>
          </a:p>
        </p:txBody>
      </p:sp>
    </p:spTree>
    <p:extLst>
      <p:ext uri="{BB962C8B-B14F-4D97-AF65-F5344CB8AC3E}">
        <p14:creationId xmlns:p14="http://schemas.microsoft.com/office/powerpoint/2010/main" val="38680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FF0000"/>
              </a:gs>
              <a:gs pos="50000">
                <a:srgbClr val="FF7C80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간단한 자기 소개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283968" y="3284984"/>
            <a:ext cx="864096" cy="864096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엄</a:t>
            </a:r>
            <a:endParaRPr lang="en-US" altLang="ko-KR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태</a:t>
            </a:r>
            <a:endParaRPr lang="en-US" altLang="ko-KR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호</a:t>
            </a:r>
            <a:endParaRPr lang="en-US" altLang="ko-KR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cxnSp>
        <p:nvCxnSpPr>
          <p:cNvPr id="7" name="Shape 6"/>
          <p:cNvCxnSpPr>
            <a:stCxn id="5" idx="1"/>
          </p:cNvCxnSpPr>
          <p:nvPr/>
        </p:nvCxnSpPr>
        <p:spPr>
          <a:xfrm rot="16200000" flipV="1">
            <a:off x="3635896" y="2636912"/>
            <a:ext cx="558592" cy="990640"/>
          </a:xfrm>
          <a:prstGeom prst="bentConnector2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5" idx="7"/>
          </p:cNvCxnSpPr>
          <p:nvPr/>
        </p:nvCxnSpPr>
        <p:spPr>
          <a:xfrm rot="5400000" flipH="1" flipV="1">
            <a:off x="5237544" y="2636912"/>
            <a:ext cx="558592" cy="990640"/>
          </a:xfrm>
          <a:prstGeom prst="bentConnector2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5" idx="3"/>
          </p:cNvCxnSpPr>
          <p:nvPr/>
        </p:nvCxnSpPr>
        <p:spPr>
          <a:xfrm rot="5400000">
            <a:off x="3635896" y="3878520"/>
            <a:ext cx="630600" cy="918632"/>
          </a:xfrm>
          <a:prstGeom prst="bentConnector2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hape 14"/>
          <p:cNvCxnSpPr>
            <a:stCxn id="5" idx="5"/>
          </p:cNvCxnSpPr>
          <p:nvPr/>
        </p:nvCxnSpPr>
        <p:spPr>
          <a:xfrm rot="16200000" flipH="1">
            <a:off x="5237544" y="3806512"/>
            <a:ext cx="630600" cy="1062648"/>
          </a:xfrm>
          <a:prstGeom prst="bentConnector2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555776" y="2420888"/>
            <a:ext cx="86409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학교</a:t>
            </a:r>
            <a:endParaRPr lang="ko-KR" altLang="en-US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cxnSp>
        <p:nvCxnSpPr>
          <p:cNvPr id="18" name="직선 연결선 17"/>
          <p:cNvCxnSpPr>
            <a:endCxn id="16" idx="0"/>
          </p:cNvCxnSpPr>
          <p:nvPr/>
        </p:nvCxnSpPr>
        <p:spPr>
          <a:xfrm>
            <a:off x="2915816" y="1844824"/>
            <a:ext cx="72008" cy="576064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6" idx="1"/>
          </p:cNvCxnSpPr>
          <p:nvPr/>
        </p:nvCxnSpPr>
        <p:spPr>
          <a:xfrm flipH="1" flipV="1">
            <a:off x="2051720" y="2204864"/>
            <a:ext cx="630600" cy="342568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6" idx="2"/>
          </p:cNvCxnSpPr>
          <p:nvPr/>
        </p:nvCxnSpPr>
        <p:spPr>
          <a:xfrm flipH="1">
            <a:off x="1979712" y="2852936"/>
            <a:ext cx="576064" cy="216024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2483768" y="980728"/>
            <a:ext cx="1431424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서울</a:t>
            </a:r>
            <a:endParaRPr lang="en-US" altLang="ko-KR" sz="1600" b="1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/>
            <a:r>
              <a:rPr lang="ko-KR" altLang="en-US" sz="1600" b="1" dirty="0" err="1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아이티</a:t>
            </a:r>
            <a:endParaRPr lang="en-US" altLang="ko-KR" sz="1600" b="1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/>
            <a:r>
              <a:rPr lang="ko-KR" altLang="en-US" sz="16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고등학교</a:t>
            </a:r>
            <a:endParaRPr lang="ko-KR" altLang="en-US" sz="1600" b="1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5576" y="1340768"/>
            <a:ext cx="1389534" cy="1080120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숲속</a:t>
            </a:r>
            <a:endParaRPr lang="en-US" altLang="ko-KR" sz="1600" b="1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/>
            <a:r>
              <a:rPr lang="ko-KR" altLang="en-US" sz="16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창의력학교</a:t>
            </a:r>
            <a:endParaRPr lang="ko-KR" altLang="en-US" sz="1600" b="1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9552" y="2780928"/>
            <a:ext cx="1512168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천호</a:t>
            </a:r>
            <a:endParaRPr lang="en-US" altLang="ko-KR" sz="1600" b="1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/>
            <a:r>
              <a:rPr lang="ko-KR" altLang="en-US" sz="16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초등학교</a:t>
            </a:r>
            <a:endParaRPr lang="en-US" altLang="ko-KR" sz="1600" b="1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012160" y="2420888"/>
            <a:ext cx="86409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취미</a:t>
            </a:r>
            <a:endParaRPr lang="ko-KR" altLang="en-US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cxnSp>
        <p:nvCxnSpPr>
          <p:cNvPr id="28" name="직선 연결선 27"/>
          <p:cNvCxnSpPr>
            <a:stCxn id="26" idx="7"/>
            <a:endCxn id="31" idx="3"/>
          </p:cNvCxnSpPr>
          <p:nvPr/>
        </p:nvCxnSpPr>
        <p:spPr>
          <a:xfrm flipV="1">
            <a:off x="6749712" y="2006312"/>
            <a:ext cx="407649" cy="541120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76256" y="2924944"/>
            <a:ext cx="720080" cy="144016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7020272" y="1268760"/>
            <a:ext cx="936104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알고리즘 풀이</a:t>
            </a:r>
            <a:endParaRPr lang="ko-KR" altLang="en-US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596336" y="2812554"/>
            <a:ext cx="1008112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피아노</a:t>
            </a:r>
            <a:endParaRPr lang="en-US" altLang="ko-KR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연주</a:t>
            </a:r>
            <a:endParaRPr lang="ko-KR" altLang="en-US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27784" y="4293096"/>
            <a:ext cx="86409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자격증</a:t>
            </a:r>
            <a:endParaRPr lang="ko-KR" altLang="en-US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2051720" y="4437112"/>
            <a:ext cx="612068" cy="136356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4" idx="4"/>
          </p:cNvCxnSpPr>
          <p:nvPr/>
        </p:nvCxnSpPr>
        <p:spPr>
          <a:xfrm flipH="1">
            <a:off x="2843808" y="5157192"/>
            <a:ext cx="216024" cy="648072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251520" y="4105416"/>
            <a:ext cx="86409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ITQ</a:t>
            </a:r>
          </a:p>
          <a:p>
            <a:pPr algn="ctr"/>
            <a:r>
              <a:rPr lang="ko-KR" altLang="en-US" sz="15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한</a:t>
            </a:r>
            <a:r>
              <a:rPr lang="ko-KR" altLang="en-US" sz="1500" b="1" dirty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글</a:t>
            </a:r>
          </a:p>
        </p:txBody>
      </p:sp>
      <p:sp>
        <p:nvSpPr>
          <p:cNvPr id="40" name="타원 39"/>
          <p:cNvSpPr/>
          <p:nvPr/>
        </p:nvSpPr>
        <p:spPr>
          <a:xfrm>
            <a:off x="2267744" y="5816649"/>
            <a:ext cx="1116124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네트워크관리사</a:t>
            </a:r>
            <a:r>
              <a:rPr lang="en-US" altLang="ko-KR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2</a:t>
            </a:r>
            <a:r>
              <a:rPr lang="ko-KR" altLang="en-US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급</a:t>
            </a:r>
            <a:endParaRPr lang="ko-KR" altLang="en-US" sz="1200" b="1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084168" y="4221088"/>
            <a:ext cx="86409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좌우명</a:t>
            </a:r>
            <a:endParaRPr lang="ko-KR" altLang="en-US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cxnSp>
        <p:nvCxnSpPr>
          <p:cNvPr id="43" name="직선 연결선 42"/>
          <p:cNvCxnSpPr>
            <a:stCxn id="41" idx="5"/>
          </p:cNvCxnSpPr>
          <p:nvPr/>
        </p:nvCxnSpPr>
        <p:spPr>
          <a:xfrm>
            <a:off x="6821720" y="4958640"/>
            <a:ext cx="198552" cy="702608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5940152" y="5661248"/>
            <a:ext cx="2232248" cy="936104"/>
          </a:xfrm>
          <a:prstGeom prst="roundRect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신뢰받는 사람이 되자</a:t>
            </a:r>
            <a:r>
              <a:rPr lang="en-US" altLang="ko-KR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.</a:t>
            </a:r>
            <a:endParaRPr lang="ko-KR" altLang="en-US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cxnSp>
        <p:nvCxnSpPr>
          <p:cNvPr id="29" name="직선 연결선 28"/>
          <p:cNvCxnSpPr>
            <a:endCxn id="37" idx="7"/>
          </p:cNvCxnSpPr>
          <p:nvPr/>
        </p:nvCxnSpPr>
        <p:spPr>
          <a:xfrm flipH="1">
            <a:off x="2218028" y="5013176"/>
            <a:ext cx="525272" cy="414576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1403648" y="5301208"/>
            <a:ext cx="95410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리눅스</a:t>
            </a:r>
            <a:endParaRPr lang="en-US" altLang="ko-KR" sz="1200" b="1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/>
            <a:r>
              <a:rPr lang="ko-KR" altLang="en-US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마스터</a:t>
            </a:r>
            <a:r>
              <a:rPr lang="en-US" altLang="ko-KR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2</a:t>
            </a:r>
            <a:r>
              <a:rPr lang="ko-KR" altLang="en-US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급</a:t>
            </a:r>
            <a:endParaRPr lang="en-US" altLang="ko-KR" sz="1200" b="1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1520" y="5301208"/>
            <a:ext cx="86409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정보처리기능사</a:t>
            </a:r>
            <a:endParaRPr lang="ko-KR" altLang="en-US" sz="1200" b="1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187599" y="3825044"/>
            <a:ext cx="86409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ITQ</a:t>
            </a:r>
          </a:p>
          <a:p>
            <a:pPr algn="ctr"/>
            <a:r>
              <a:rPr lang="ko-KR" altLang="en-US" sz="13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파워포인트</a:t>
            </a:r>
            <a:endParaRPr lang="ko-KR" altLang="en-US" sz="1300" b="1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cxnSp>
        <p:nvCxnSpPr>
          <p:cNvPr id="42" name="직선 연결선 41"/>
          <p:cNvCxnSpPr>
            <a:stCxn id="34" idx="2"/>
            <a:endCxn id="33" idx="7"/>
          </p:cNvCxnSpPr>
          <p:nvPr/>
        </p:nvCxnSpPr>
        <p:spPr>
          <a:xfrm flipH="1">
            <a:off x="989072" y="4725144"/>
            <a:ext cx="1638712" cy="702608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34" idx="2"/>
            <a:endCxn id="39" idx="5"/>
          </p:cNvCxnSpPr>
          <p:nvPr/>
        </p:nvCxnSpPr>
        <p:spPr>
          <a:xfrm flipH="1">
            <a:off x="989072" y="4725144"/>
            <a:ext cx="1638712" cy="117824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34" idx="5"/>
          </p:cNvCxnSpPr>
          <p:nvPr/>
        </p:nvCxnSpPr>
        <p:spPr>
          <a:xfrm>
            <a:off x="3365336" y="5030648"/>
            <a:ext cx="414576" cy="786001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572624" y="5706169"/>
            <a:ext cx="1290174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DIAT</a:t>
            </a:r>
          </a:p>
          <a:p>
            <a:pPr algn="ctr"/>
            <a:r>
              <a:rPr lang="ko-KR" altLang="en-US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스프레드시트</a:t>
            </a:r>
            <a:r>
              <a:rPr lang="en-US" altLang="ko-KR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-</a:t>
            </a:r>
            <a:r>
              <a:rPr lang="ko-KR" altLang="en-US" sz="1200" b="1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고급</a:t>
            </a:r>
            <a:endParaRPr lang="en-US" altLang="ko-KR" sz="1200" b="1" dirty="0" smtClean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12160" y="895975"/>
            <a:ext cx="86409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등산</a:t>
            </a:r>
            <a:endParaRPr lang="ko-KR" altLang="en-US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6389809" y="1760071"/>
            <a:ext cx="54399" cy="660817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7884368" y="1880828"/>
            <a:ext cx="864096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탁</a:t>
            </a:r>
            <a:r>
              <a:rPr lang="ko-KR" altLang="en-US" dirty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구</a:t>
            </a:r>
          </a:p>
        </p:txBody>
      </p:sp>
      <p:cxnSp>
        <p:nvCxnSpPr>
          <p:cNvPr id="51" name="직선 연결선 50"/>
          <p:cNvCxnSpPr>
            <a:endCxn id="50" idx="2"/>
          </p:cNvCxnSpPr>
          <p:nvPr/>
        </p:nvCxnSpPr>
        <p:spPr>
          <a:xfrm flipV="1">
            <a:off x="6902112" y="2312876"/>
            <a:ext cx="982256" cy="386956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768244" y="3140968"/>
            <a:ext cx="468052" cy="576064"/>
          </a:xfrm>
          <a:prstGeom prst="line">
            <a:avLst/>
          </a:prstGeom>
          <a:ln w="50800">
            <a:solidFill>
              <a:srgbClr val="86F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6876256" y="3673368"/>
            <a:ext cx="1296144" cy="864096"/>
          </a:xfrm>
          <a:prstGeom prst="ellipse">
            <a:avLst/>
          </a:prstGeom>
          <a:noFill/>
          <a:ln w="50800">
            <a:solidFill>
              <a:srgbClr val="86F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안상수2006중간" pitchFamily="18" charset="-127"/>
                <a:ea typeface="안상수2006중간" pitchFamily="18" charset="-127"/>
              </a:rPr>
              <a:t>영어</a:t>
            </a:r>
            <a:endParaRPr lang="ko-KR" altLang="en-US" dirty="0">
              <a:solidFill>
                <a:sysClr val="windowText" lastClr="000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80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00" y="1313370"/>
            <a:ext cx="4157192" cy="309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방과후</a:t>
            </a:r>
            <a:r>
              <a:rPr lang="en-US" altLang="ko-KR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&amp;</a:t>
            </a:r>
            <a:r>
              <a:rPr lang="ko-KR" altLang="en-US" sz="24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하교후</a:t>
            </a:r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 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755576" y="644752"/>
            <a:ext cx="3240360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아이티고</a:t>
            </a:r>
            <a:endParaRPr lang="en-US" altLang="ko-KR" sz="20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스터디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(</a:t>
            </a:r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아공스</a:t>
            </a:r>
            <a:r>
              <a:rPr lang="en-US" altLang="ko-KR" sz="2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endParaRPr lang="en-US" altLang="ko-KR" sz="20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026" name="Picture 2" descr="C:\Users\ho\Documents\카카오톡 받은 파일\아공스 2017.3.31 세미나 사진 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00629"/>
            <a:ext cx="4486449" cy="529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00" y="4408698"/>
            <a:ext cx="4150763" cy="232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0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실습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ARP DNS </a:t>
            </a:r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스푸핑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실습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704" y="1628172"/>
            <a:ext cx="83976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구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성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네트워크와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리눅스의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기초 지식을 이용하여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학교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LAN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상에서의 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arp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&amp;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dns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스푸핑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실습을 진행하였습니다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목차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Arp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Spooping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dns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spooping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의 개요와 과정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웹서버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구축 과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Arp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spooing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dns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spooping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공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격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예방 대책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실습 환경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학교 컴퓨터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노트북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사용한 툴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:kali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linux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dnsspoof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fragrouter,arpspoof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터미널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30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실습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ARP DNS </a:t>
            </a:r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스푸핑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실습</a:t>
            </a:r>
            <a:endParaRPr lang="en-US" altLang="ko-KR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1.ARP </a:t>
            </a:r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스푸핑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개요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380344"/>
            <a:ext cx="40324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</a:rPr>
              <a:t>ARP Spoofing </a:t>
            </a:r>
            <a:r>
              <a:rPr lang="ko-KR" altLang="en-US" sz="1400" dirty="0" smtClean="0"/>
              <a:t>이란 </a:t>
            </a:r>
            <a:r>
              <a:rPr lang="ko-KR" altLang="en-US" sz="1400" dirty="0" smtClean="0">
                <a:latin typeface="+mn-ea"/>
              </a:rPr>
              <a:t>근거리 통신망</a:t>
            </a:r>
            <a:r>
              <a:rPr lang="en-US" altLang="ko-KR" sz="1400" dirty="0" smtClean="0">
                <a:latin typeface="+mn-ea"/>
              </a:rPr>
              <a:t>(LAN) </a:t>
            </a:r>
            <a:r>
              <a:rPr lang="ko-KR" altLang="en-US" sz="1400" dirty="0" smtClean="0">
                <a:latin typeface="+mn-ea"/>
              </a:rPr>
              <a:t>하에서 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주소 결정 프로토콜</a:t>
            </a:r>
            <a:r>
              <a:rPr lang="en-US" altLang="ko-KR" sz="1400" dirty="0" smtClean="0">
                <a:latin typeface="+mn-ea"/>
              </a:rPr>
              <a:t>(ARP) </a:t>
            </a:r>
            <a:r>
              <a:rPr lang="ko-KR" altLang="en-US" sz="1400" dirty="0" smtClean="0">
                <a:latin typeface="+mn-ea"/>
              </a:rPr>
              <a:t>메시지를 이용하여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상대방의 데이터 </a:t>
            </a:r>
            <a:r>
              <a:rPr lang="ko-KR" altLang="en-US" sz="1400" dirty="0" err="1" smtClean="0">
                <a:latin typeface="+mn-ea"/>
              </a:rPr>
              <a:t>패킷을</a:t>
            </a:r>
            <a:r>
              <a:rPr lang="ko-KR" altLang="en-US" sz="1400" dirty="0" smtClean="0">
                <a:latin typeface="+mn-ea"/>
              </a:rPr>
              <a:t> 중간에서 가로채는 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중간자 공격 기법이다</a:t>
            </a:r>
            <a:r>
              <a:rPr lang="en-US" altLang="ko-KR" sz="1400" dirty="0" smtClean="0">
                <a:latin typeface="+mn-ea"/>
              </a:rPr>
              <a:t> .</a:t>
            </a:r>
            <a:r>
              <a:rPr lang="ko-KR" altLang="en-US" sz="1400" dirty="0" smtClean="0">
                <a:latin typeface="+mn-ea"/>
              </a:rPr>
              <a:t> 다음과 같은 방법으로 진행된다</a:t>
            </a:r>
            <a:r>
              <a:rPr lang="en-US" altLang="ko-KR" sz="1400" dirty="0" smtClean="0">
                <a:latin typeface="+mn-ea"/>
              </a:rPr>
              <a:t>  </a:t>
            </a:r>
            <a:r>
              <a:rPr lang="ko-KR" altLang="en-US" sz="1400" dirty="0" smtClean="0">
                <a:latin typeface="+mn-ea"/>
              </a:rPr>
              <a:t>공격자가 </a:t>
            </a:r>
            <a:r>
              <a:rPr lang="ko-KR" altLang="en-US" sz="1400" dirty="0">
                <a:latin typeface="+mn-ea"/>
              </a:rPr>
              <a:t>자신이 </a:t>
            </a:r>
            <a:r>
              <a:rPr lang="ko-KR" altLang="en-US" sz="1400" dirty="0" err="1">
                <a:latin typeface="+mn-ea"/>
              </a:rPr>
              <a:t>게이트웨이라고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허위로 </a:t>
            </a:r>
            <a:r>
              <a:rPr lang="ko-KR" altLang="en-US" sz="1400" dirty="0">
                <a:latin typeface="+mn-ea"/>
              </a:rPr>
              <a:t>적은 </a:t>
            </a:r>
            <a:r>
              <a:rPr lang="en-US" altLang="ko-KR" sz="1400" dirty="0">
                <a:latin typeface="+mn-ea"/>
              </a:rPr>
              <a:t>ARP </a:t>
            </a:r>
            <a:r>
              <a:rPr lang="ko-KR" altLang="en-US" sz="1400" dirty="0" err="1">
                <a:latin typeface="+mn-ea"/>
              </a:rPr>
              <a:t>패킷을</a:t>
            </a:r>
            <a:r>
              <a:rPr lang="ko-KR" altLang="en-US" sz="1400" dirty="0">
                <a:latin typeface="+mn-ea"/>
              </a:rPr>
              <a:t> 뿌리면 해당 네트워크 내에 있는 다른 사용자는 공격자를 </a:t>
            </a:r>
            <a:r>
              <a:rPr lang="ko-KR" altLang="en-US" sz="1400" dirty="0" err="1">
                <a:latin typeface="+mn-ea"/>
              </a:rPr>
              <a:t>게이트웨이로</a:t>
            </a:r>
            <a:r>
              <a:rPr lang="ko-KR" altLang="en-US" sz="1400" dirty="0">
                <a:latin typeface="+mn-ea"/>
              </a:rPr>
              <a:t> 인식하게 된다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 smtClean="0">
                <a:latin typeface="+mn-ea"/>
              </a:rPr>
              <a:t>이리하여 </a:t>
            </a:r>
            <a:r>
              <a:rPr lang="ko-KR" altLang="en-US" sz="1400" dirty="0">
                <a:latin typeface="+mn-ea"/>
              </a:rPr>
              <a:t>피해자는 공격자에게 모든 </a:t>
            </a:r>
            <a:r>
              <a:rPr lang="ko-KR" altLang="en-US" sz="1400" dirty="0" err="1">
                <a:latin typeface="+mn-ea"/>
              </a:rPr>
              <a:t>패킷을</a:t>
            </a:r>
            <a:r>
              <a:rPr lang="ko-KR" altLang="en-US" sz="1400" dirty="0">
                <a:latin typeface="+mn-ea"/>
              </a:rPr>
              <a:t> 전송하게 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공격자는 </a:t>
            </a:r>
            <a:r>
              <a:rPr lang="ko-KR" altLang="en-US" sz="1400" dirty="0" smtClean="0">
                <a:latin typeface="+mn-ea"/>
              </a:rPr>
              <a:t>이를 </a:t>
            </a:r>
            <a:r>
              <a:rPr lang="ko-KR" altLang="en-US" sz="1400" dirty="0">
                <a:latin typeface="+mn-ea"/>
              </a:rPr>
              <a:t>원래 </a:t>
            </a:r>
            <a:r>
              <a:rPr lang="ko-KR" altLang="en-US" sz="1400" dirty="0" err="1">
                <a:latin typeface="+mn-ea"/>
              </a:rPr>
              <a:t>게이트웨이로</a:t>
            </a:r>
            <a:r>
              <a:rPr lang="ko-KR" altLang="en-US" sz="1400" dirty="0">
                <a:latin typeface="+mn-ea"/>
              </a:rPr>
              <a:t> 중계해주면 </a:t>
            </a:r>
            <a:r>
              <a:rPr lang="ko-KR" altLang="en-US" sz="1400" dirty="0" smtClean="0">
                <a:latin typeface="+mn-ea"/>
              </a:rPr>
              <a:t>된다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1400" dirty="0" smtClean="0">
              <a:latin typeface="+mn-ea"/>
            </a:endParaRPr>
          </a:p>
        </p:txBody>
      </p:sp>
      <p:pic>
        <p:nvPicPr>
          <p:cNvPr id="1026" name="Picture 2" descr="http://cfile21.uf.tistory.com/image/201D670F49CE0B764A71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67" y="1700808"/>
            <a:ext cx="4608512" cy="36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실습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ARP DNS </a:t>
            </a:r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스푸핑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실습</a:t>
            </a:r>
            <a:endParaRPr lang="en-US" altLang="ko-KR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2.DNS </a:t>
            </a:r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스푸핑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개요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050" name="Picture 2" descr="http://cfile203.uf.daum.net/image/1411835A4DDE7D070198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59" y="1124744"/>
            <a:ext cx="3166316" cy="24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file213.uf.daum.net/image/204DC7584DDE7D9A4610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59" y="3980314"/>
            <a:ext cx="3320860" cy="242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6946117" y="353389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67544" y="1700808"/>
            <a:ext cx="4572000" cy="45935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FF0000"/>
                </a:solidFill>
              </a:rPr>
              <a:t>DNS Spoofing</a:t>
            </a:r>
            <a:r>
              <a:rPr lang="ko-KR" altLang="en-US" sz="1500" dirty="0"/>
              <a:t>이란 정상적인 사용자와 </a:t>
            </a:r>
            <a:r>
              <a:rPr lang="en-US" altLang="ko-KR" sz="1500" dirty="0"/>
              <a:t>DNS </a:t>
            </a:r>
            <a:r>
              <a:rPr lang="ko-KR" altLang="en-US" sz="1500" dirty="0"/>
              <a:t>서버 통신 사이에 공격자가 개입하여 비정상적인 </a:t>
            </a:r>
            <a:r>
              <a:rPr lang="en-US" altLang="ko-KR" sz="1500" dirty="0"/>
              <a:t>DNS </a:t>
            </a:r>
            <a:r>
              <a:rPr lang="ko-KR" altLang="en-US" sz="1500" dirty="0"/>
              <a:t>답변 송신으로 정보를 취득하는 것을 말한다</a:t>
            </a:r>
            <a:r>
              <a:rPr lang="en-US" altLang="ko-KR" sz="1500" dirty="0"/>
              <a:t>. </a:t>
            </a:r>
            <a:r>
              <a:rPr lang="ko-KR" altLang="en-US" sz="1500" dirty="0"/>
              <a:t>컴퓨터가 웹 사이트를 찾을 때 </a:t>
            </a:r>
            <a:r>
              <a:rPr lang="en-US" altLang="ko-KR" sz="1500" dirty="0"/>
              <a:t>DNS </a:t>
            </a:r>
            <a:r>
              <a:rPr lang="ko-KR" altLang="en-US" sz="1500" dirty="0"/>
              <a:t>서버에 서버의 </a:t>
            </a:r>
            <a:r>
              <a:rPr lang="en-US" altLang="ko-KR" sz="1500" dirty="0"/>
              <a:t>IP </a:t>
            </a:r>
            <a:r>
              <a:rPr lang="ko-KR" altLang="en-US" sz="1500" dirty="0"/>
              <a:t>주소를 찾아달라고 요청을 하게 되고 이 요청과 응답을 중간에서 가로채어 공격자가 원하는 거짓된 응답을 알려주는 공격 방법으로 실제 올바른 </a:t>
            </a:r>
            <a:r>
              <a:rPr lang="en-US" altLang="ko-KR" sz="1500" dirty="0"/>
              <a:t>URL </a:t>
            </a:r>
            <a:r>
              <a:rPr lang="ko-KR" altLang="en-US" sz="1500" dirty="0"/>
              <a:t>주소를 입력했다 하더라도 잘못된 서버로 접속이 되는 공격 </a:t>
            </a:r>
            <a:r>
              <a:rPr lang="ko-KR" altLang="en-US" sz="1500" dirty="0" smtClean="0"/>
              <a:t>방식이다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ARP </a:t>
            </a:r>
            <a:r>
              <a:rPr lang="ko-KR" altLang="en-US" sz="1500" dirty="0" err="1" smtClean="0"/>
              <a:t>스푸핑을</a:t>
            </a:r>
            <a:r>
              <a:rPr lang="ko-KR" altLang="en-US" sz="1500" dirty="0" smtClean="0"/>
              <a:t> 이용해 사용자가 </a:t>
            </a:r>
            <a:r>
              <a:rPr lang="en-US" altLang="ko-KR" sz="1500" dirty="0" smtClean="0"/>
              <a:t>DNS </a:t>
            </a:r>
            <a:r>
              <a:rPr lang="ko-KR" altLang="en-US" sz="1500" dirty="0" smtClean="0"/>
              <a:t>질의 </a:t>
            </a:r>
            <a:r>
              <a:rPr lang="ko-KR" altLang="en-US" sz="1500" dirty="0" err="1" smtClean="0"/>
              <a:t>패킷을</a:t>
            </a:r>
            <a:r>
              <a:rPr lang="ko-KR" altLang="en-US" sz="1500" dirty="0" smtClean="0"/>
              <a:t> 보내면 공격자는 </a:t>
            </a:r>
            <a:r>
              <a:rPr lang="ko-KR" altLang="en-US" sz="1500" dirty="0" err="1" smtClean="0"/>
              <a:t>패킷을</a:t>
            </a:r>
            <a:r>
              <a:rPr lang="ko-KR" altLang="en-US" sz="1500" dirty="0" smtClean="0"/>
              <a:t> 도청해 거짓된 응답을 알려준다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3668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\Downloads\30515엄태호\arp스푸핑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29" y="1635754"/>
            <a:ext cx="4363862" cy="274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실습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ARP DNS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spooping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실습</a:t>
            </a:r>
            <a:endParaRPr lang="en-US" altLang="ko-KR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3.arpspooing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8112" y="1412776"/>
            <a:ext cx="7966620" cy="44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: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444914" y="4077072"/>
            <a:ext cx="38854" cy="8640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6" y="4906114"/>
            <a:ext cx="55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a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rpspoof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–i eth0 –t 192.168.0.2 192.168.0.1 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18" y="1802895"/>
            <a:ext cx="4134214" cy="266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012160" y="3284984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6480212" y="3645024"/>
            <a:ext cx="235452" cy="108012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4129" y="5661248"/>
            <a:ext cx="876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명령어가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실행되면 피해자의 컴퓨터에서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게이트웨이의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MAC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주소가 공격자의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MAC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주소임을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확인하고 공격자에게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패킷을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전달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6096" y="4725144"/>
            <a:ext cx="3645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피해자의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arp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테이블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-</a:t>
            </a:r>
          </a:p>
          <a:p>
            <a:pPr algn="ctr"/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게이트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웨이의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mac </a:t>
            </a: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주소가 공격자와 같다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실습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ARP DNS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spooping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실습</a:t>
            </a:r>
            <a:endParaRPr lang="en-US" altLang="ko-KR" sz="20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4.</a:t>
            </a:r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포워딩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451"/>
            <a:ext cx="3384375" cy="408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84157" y="5805264"/>
            <a:ext cx="5176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전달된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패킷들을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게이트웨이로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보내기 위해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Fragrouter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–B1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옵션을 통해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패킷들을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포워딩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 descr="C:\Users\ho\Downloads\30515엄태호\설명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39650"/>
            <a:ext cx="3775407" cy="21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o\Downloads\30515엄태호\설명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1446444"/>
            <a:ext cx="3775407" cy="196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6233593" y="3055534"/>
            <a:ext cx="0" cy="4841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18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실습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ARP DNS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spooping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실습</a:t>
            </a:r>
            <a:endParaRPr lang="en-US" altLang="ko-KR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5.</a:t>
            </a:r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웹서버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열기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1" y="1412776"/>
            <a:ext cx="7639050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7373" y="5517233"/>
            <a:ext cx="6349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메인 페이지에 놀랄만한 귀신 사진을 하나 띄워놓기 위해 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을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수정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Apache2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를 이용해 웹 서버를 열어 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루프백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아이피로 접속하면 귀신 사진으로 된 사이트가 열림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641" y="2319206"/>
            <a:ext cx="5156961" cy="461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3226121" y="2852936"/>
            <a:ext cx="1005267" cy="267367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5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실습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ARP DNS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spooping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실습</a:t>
            </a:r>
            <a:endParaRPr lang="en-US" altLang="ko-KR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6.DNS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spooping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3" y="1382010"/>
            <a:ext cx="7777501" cy="5122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99592" y="4869160"/>
            <a:ext cx="374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8088" y="4581128"/>
            <a:ext cx="34117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dnsspoof</a:t>
            </a:r>
            <a:r>
              <a:rPr lang="en-US" altLang="ko-KR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–i eth0 –f </a:t>
            </a:r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명령어를 실행하여 파일에 정의된 </a:t>
            </a:r>
            <a:r>
              <a:rPr lang="ko-KR" altLang="en-US" sz="15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도메인명을</a:t>
            </a:r>
            <a:endParaRPr lang="en-US" altLang="ko-KR" sz="15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원하는 주소로 대입</a:t>
            </a:r>
            <a:r>
              <a:rPr lang="en-US" altLang="ko-KR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그 결과 피해자는 가해자가 원하는 사이트로 이동</a:t>
            </a:r>
            <a:r>
              <a:rPr lang="en-US" altLang="ko-KR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15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1500" dirty="0" smtClean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5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500" dirty="0" smtClean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ko-KR" altLang="en-US" sz="15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2123728" y="2564904"/>
            <a:ext cx="504056" cy="20162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4" y="2420888"/>
            <a:ext cx="3895940" cy="255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16016" y="3955686"/>
            <a:ext cx="34117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VI </a:t>
            </a:r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를 이용해 </a:t>
            </a:r>
            <a:r>
              <a:rPr lang="en-US" altLang="ko-KR" sz="15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dns.host.s</a:t>
            </a:r>
            <a:r>
              <a:rPr lang="en-US" altLang="ko-KR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파일을</a:t>
            </a:r>
            <a:endParaRPr lang="en-US" altLang="ko-KR" sz="15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연 결과</a:t>
            </a:r>
            <a:r>
              <a:rPr lang="ko-KR" altLang="en-US" sz="15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*.*.com </a:t>
            </a:r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ko-KR" altLang="en-US" sz="15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도메인명을</a:t>
            </a:r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가진</a:t>
            </a:r>
            <a:endParaRPr lang="en-US" altLang="ko-KR" sz="15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사이트를 </a:t>
            </a:r>
            <a:r>
              <a:rPr lang="en-US" altLang="ko-KR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192.168.0.4 </a:t>
            </a:r>
            <a:r>
              <a:rPr lang="ko-KR" altLang="en-US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로 대입</a:t>
            </a:r>
            <a:r>
              <a:rPr lang="en-US" altLang="ko-KR" sz="1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436096" y="2924944"/>
            <a:ext cx="648072" cy="10492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실습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ARP DNS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spooping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실습</a:t>
            </a:r>
            <a:endParaRPr lang="en-US" altLang="ko-KR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7.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결과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4869160"/>
            <a:ext cx="374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149" name="Picture 5" descr="C:\Users\ho\Downloads\30515엄태호\dddd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6" y="1345476"/>
            <a:ext cx="8507271" cy="478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14400" y="6113976"/>
            <a:ext cx="7061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  <a:hlinkClick r:id="rId3"/>
              </a:rPr>
              <a:t>www.naver.com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으로 접속한 피해자는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dns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패킷을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스니핑당해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주소가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192.168.0.4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반환되어 귀신 사이트가 나오게 됨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6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실습 활동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8CAF47"/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ARP DNS </a:t>
            </a:r>
            <a:r>
              <a:rPr lang="en-US" altLang="ko-KR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spooping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실습</a:t>
            </a:r>
            <a:endParaRPr lang="en-US" altLang="ko-KR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8.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예방 대책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4869160"/>
            <a:ext cx="374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171" y="1772816"/>
            <a:ext cx="8261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b="1" dirty="0"/>
              <a:t>. ARP Spoofing </a:t>
            </a:r>
            <a:r>
              <a:rPr lang="ko-KR" altLang="en-US" b="1" dirty="0"/>
              <a:t>예방 방법</a:t>
            </a:r>
            <a:endParaRPr lang="ko-KR" altLang="en-US" dirty="0"/>
          </a:p>
          <a:p>
            <a:pPr latinLnBrk="0"/>
            <a:r>
              <a:rPr lang="en-US" altLang="ko-KR" dirty="0" smtClean="0"/>
              <a:t>Static </a:t>
            </a:r>
            <a:r>
              <a:rPr lang="en-US" altLang="ko-KR" dirty="0"/>
              <a:t>ARP Table</a:t>
            </a:r>
            <a:r>
              <a:rPr lang="ko-KR" altLang="en-US" dirty="0"/>
              <a:t>으로 설정</a:t>
            </a:r>
          </a:p>
          <a:p>
            <a:pPr latinLnBrk="0"/>
            <a:r>
              <a:rPr lang="en-US" altLang="ko-KR" dirty="0"/>
              <a:t>ARP Table</a:t>
            </a:r>
            <a:r>
              <a:rPr lang="ko-KR" altLang="en-US" dirty="0"/>
              <a:t>은 자동</a:t>
            </a:r>
            <a:r>
              <a:rPr lang="en-US" altLang="ko-KR" dirty="0"/>
              <a:t>(Dynamic)</a:t>
            </a:r>
            <a:r>
              <a:rPr lang="ko-KR" altLang="en-US" dirty="0"/>
              <a:t>과 수동</a:t>
            </a:r>
            <a:r>
              <a:rPr lang="en-US" altLang="ko-KR" dirty="0"/>
              <a:t>(Static)</a:t>
            </a:r>
            <a:r>
              <a:rPr lang="ko-KR" altLang="en-US" dirty="0"/>
              <a:t>으로 설정이 </a:t>
            </a:r>
            <a:r>
              <a:rPr lang="ko-KR" altLang="en-US" dirty="0" smtClean="0"/>
              <a:t>가능합니다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atinLnBrk="0"/>
            <a:r>
              <a:rPr lang="ko-KR" altLang="en-US" dirty="0"/>
              <a:t>수동으로 설정 할 경우 </a:t>
            </a:r>
            <a:r>
              <a:rPr lang="en-US" altLang="ko-KR" dirty="0"/>
              <a:t>ARP Cache </a:t>
            </a:r>
            <a:r>
              <a:rPr lang="ko-KR" altLang="en-US" dirty="0"/>
              <a:t>테이블의 정보를 변조하지 </a:t>
            </a:r>
            <a:r>
              <a:rPr lang="ko-KR" altLang="en-US" dirty="0" smtClean="0"/>
              <a:t>못합니다</a:t>
            </a:r>
            <a:r>
              <a:rPr lang="en-US" altLang="ko-KR" dirty="0" smtClean="0"/>
              <a:t>.</a:t>
            </a:r>
            <a:r>
              <a:rPr lang="en-US" altLang="ko-KR" dirty="0"/>
              <a:t> </a:t>
            </a:r>
          </a:p>
          <a:p>
            <a:pPr latinLnBrk="0"/>
            <a:r>
              <a:rPr lang="ko-KR" altLang="en-US" dirty="0" smtClean="0"/>
              <a:t>다만 </a:t>
            </a:r>
            <a:r>
              <a:rPr lang="ko-KR" altLang="en-US" dirty="0"/>
              <a:t>이중 </a:t>
            </a:r>
            <a:r>
              <a:rPr lang="ko-KR" altLang="en-US" dirty="0" err="1"/>
              <a:t>게이트웨이가</a:t>
            </a:r>
            <a:r>
              <a:rPr lang="ko-KR" altLang="en-US" dirty="0"/>
              <a:t> 네트워크에 존재할 시에는 사용 할 수 </a:t>
            </a:r>
            <a:r>
              <a:rPr lang="ko-KR" altLang="en-US" dirty="0" smtClean="0"/>
              <a:t>없습니다</a:t>
            </a:r>
            <a:r>
              <a:rPr lang="en-US" altLang="ko-KR" dirty="0" smtClean="0"/>
              <a:t>.</a:t>
            </a:r>
            <a:r>
              <a:rPr lang="en-US" altLang="ko-KR" dirty="0"/>
              <a:t> </a:t>
            </a:r>
          </a:p>
          <a:p>
            <a:pPr latinLnBrk="0"/>
            <a:r>
              <a:rPr lang="ko-KR" altLang="en-US" dirty="0" smtClean="0"/>
              <a:t>또한 </a:t>
            </a:r>
            <a:r>
              <a:rPr lang="ko-KR" altLang="en-US" dirty="0"/>
              <a:t>네트워크 변경 시 수동으로 바꾸어야 하는 불편함이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(</a:t>
            </a:r>
            <a:r>
              <a:rPr lang="ko-KR" altLang="en-US" dirty="0"/>
              <a:t>자동설정은 자동으로 </a:t>
            </a:r>
            <a:r>
              <a:rPr lang="en-US" altLang="ko-KR" dirty="0"/>
              <a:t>Gateway</a:t>
            </a:r>
            <a:r>
              <a:rPr lang="ko-KR" altLang="en-US" dirty="0"/>
              <a:t>의 </a:t>
            </a:r>
            <a:r>
              <a:rPr lang="en-US" altLang="ko-KR" dirty="0"/>
              <a:t>Mac</a:t>
            </a:r>
            <a:r>
              <a:rPr lang="ko-KR" altLang="en-US" dirty="0"/>
              <a:t>주소가 설정된다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atinLnBrk="0"/>
            <a:r>
              <a:rPr lang="ko-KR" altLang="en-US" dirty="0"/>
              <a:t>설정방법은 “</a:t>
            </a:r>
            <a:r>
              <a:rPr lang="en-US" altLang="ko-KR" dirty="0"/>
              <a:t>Arp –s </a:t>
            </a:r>
            <a:r>
              <a:rPr lang="en-US" altLang="ko-KR" dirty="0" err="1"/>
              <a:t>GateWayIP</a:t>
            </a:r>
            <a:r>
              <a:rPr lang="en-US" altLang="ko-KR" dirty="0"/>
              <a:t> </a:t>
            </a:r>
            <a:r>
              <a:rPr lang="en-US" altLang="ko-KR" dirty="0" err="1"/>
              <a:t>GateWayMAC</a:t>
            </a:r>
            <a:r>
              <a:rPr lang="en-US" altLang="ko-KR" dirty="0"/>
              <a:t>”</a:t>
            </a:r>
            <a:r>
              <a:rPr lang="ko-KR" altLang="en-US" dirty="0"/>
              <a:t>로 바꿀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836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448037" y="941147"/>
            <a:ext cx="2357409" cy="2339753"/>
            <a:chOff x="395536" y="2259123"/>
            <a:chExt cx="2357409" cy="2339753"/>
          </a:xfrm>
        </p:grpSpPr>
        <p:sp>
          <p:nvSpPr>
            <p:cNvPr id="8" name="평행 사변형 7"/>
            <p:cNvSpPr/>
            <p:nvPr/>
          </p:nvSpPr>
          <p:spPr>
            <a:xfrm rot="3563833">
              <a:off x="406546" y="2708919"/>
              <a:ext cx="2339752" cy="144016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평행 사변형 6"/>
            <p:cNvSpPr/>
            <p:nvPr/>
          </p:nvSpPr>
          <p:spPr>
            <a:xfrm rot="293627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/>
            <p:cNvSpPr/>
            <p:nvPr/>
          </p:nvSpPr>
          <p:spPr>
            <a:xfrm rot="191878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 rot="768436"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평행 사변형 2"/>
            <p:cNvSpPr/>
            <p:nvPr/>
          </p:nvSpPr>
          <p:spPr>
            <a:xfrm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FFC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목 차 소 개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3782" y="1474476"/>
            <a:ext cx="2142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보유 직무 능력</a:t>
            </a:r>
            <a:endParaRPr lang="ko-KR" altLang="en-US" sz="16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7420" y="1772816"/>
            <a:ext cx="1854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프로그래밍</a:t>
            </a:r>
            <a:endParaRPr lang="ko-KR" altLang="en-US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43932" y="2082334"/>
            <a:ext cx="1854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사무 작업</a:t>
            </a:r>
            <a:endParaRPr lang="ko-KR" altLang="en-US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809176" y="901077"/>
            <a:ext cx="2357409" cy="2339753"/>
            <a:chOff x="395536" y="2259123"/>
            <a:chExt cx="2357409" cy="2339753"/>
          </a:xfrm>
        </p:grpSpPr>
        <p:sp>
          <p:nvSpPr>
            <p:cNvPr id="33" name="평행 사변형 32"/>
            <p:cNvSpPr/>
            <p:nvPr/>
          </p:nvSpPr>
          <p:spPr>
            <a:xfrm rot="3563833">
              <a:off x="406546" y="2708919"/>
              <a:ext cx="2339752" cy="144016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 rot="293627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/>
            <p:cNvSpPr/>
            <p:nvPr/>
          </p:nvSpPr>
          <p:spPr>
            <a:xfrm rot="191878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평행 사변형 35"/>
            <p:cNvSpPr/>
            <p:nvPr/>
          </p:nvSpPr>
          <p:spPr>
            <a:xfrm rot="768436"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평행 사변형 36"/>
            <p:cNvSpPr/>
            <p:nvPr/>
          </p:nvSpPr>
          <p:spPr>
            <a:xfrm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392457" y="4447370"/>
            <a:ext cx="2357409" cy="2339753"/>
            <a:chOff x="395536" y="2259123"/>
            <a:chExt cx="2357409" cy="2339753"/>
          </a:xfrm>
        </p:grpSpPr>
        <p:sp>
          <p:nvSpPr>
            <p:cNvPr id="42" name="평행 사변형 41"/>
            <p:cNvSpPr/>
            <p:nvPr/>
          </p:nvSpPr>
          <p:spPr>
            <a:xfrm rot="3563833">
              <a:off x="406546" y="2708919"/>
              <a:ext cx="2339752" cy="144016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평행 사변형 42"/>
            <p:cNvSpPr/>
            <p:nvPr/>
          </p:nvSpPr>
          <p:spPr>
            <a:xfrm rot="293627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평행 사변형 43"/>
            <p:cNvSpPr/>
            <p:nvPr/>
          </p:nvSpPr>
          <p:spPr>
            <a:xfrm rot="191878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평행 사변형 44"/>
            <p:cNvSpPr/>
            <p:nvPr/>
          </p:nvSpPr>
          <p:spPr>
            <a:xfrm rot="768436"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평행 사변형 45"/>
            <p:cNvSpPr/>
            <p:nvPr/>
          </p:nvSpPr>
          <p:spPr>
            <a:xfrm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240903" y="2711976"/>
            <a:ext cx="2357409" cy="2339753"/>
            <a:chOff x="395536" y="2259123"/>
            <a:chExt cx="2357409" cy="2339753"/>
          </a:xfrm>
        </p:grpSpPr>
        <p:sp>
          <p:nvSpPr>
            <p:cNvPr id="51" name="평행 사변형 50"/>
            <p:cNvSpPr/>
            <p:nvPr/>
          </p:nvSpPr>
          <p:spPr>
            <a:xfrm rot="3563833">
              <a:off x="406546" y="2708919"/>
              <a:ext cx="2339752" cy="144016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평행 사변형 51"/>
            <p:cNvSpPr/>
            <p:nvPr/>
          </p:nvSpPr>
          <p:spPr>
            <a:xfrm rot="293627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평행 사변형 52"/>
            <p:cNvSpPr/>
            <p:nvPr/>
          </p:nvSpPr>
          <p:spPr>
            <a:xfrm rot="191878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평행 사변형 53"/>
            <p:cNvSpPr/>
            <p:nvPr/>
          </p:nvSpPr>
          <p:spPr>
            <a:xfrm rot="768436"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평행 사변형 54"/>
            <p:cNvSpPr/>
            <p:nvPr/>
          </p:nvSpPr>
          <p:spPr>
            <a:xfrm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551764" y="3206611"/>
            <a:ext cx="2142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프로그램 만들기</a:t>
            </a:r>
            <a:endParaRPr lang="ko-KR" altLang="en-US" sz="16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56350" y="1432577"/>
            <a:ext cx="1854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학교  활동들</a:t>
            </a:r>
            <a:endParaRPr lang="ko-KR" altLang="en-US" sz="16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039607" y="1794606"/>
            <a:ext cx="1854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방과후 활동</a:t>
            </a:r>
            <a:endParaRPr lang="ko-KR" altLang="en-US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04048" y="2124145"/>
            <a:ext cx="210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산학 겸임교사 초청  </a:t>
            </a:r>
            <a:endParaRPr lang="en-US" altLang="ko-KR" sz="1600" dirty="0" smtClean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취업실무반</a:t>
            </a:r>
            <a:endParaRPr lang="ko-KR" altLang="en-US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69" y="3545165"/>
            <a:ext cx="940414" cy="940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835695" y="4897167"/>
            <a:ext cx="233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네트워크 실습</a:t>
            </a:r>
            <a:endParaRPr lang="ko-KR" altLang="en-US" sz="16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35322" y="5224831"/>
            <a:ext cx="18544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리눅스와 네트워크기초 이론을 활용한 실습</a:t>
            </a:r>
            <a:endParaRPr lang="ko-KR" altLang="en-US" sz="15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48" y="3561654"/>
            <a:ext cx="7429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5260329" y="4243732"/>
            <a:ext cx="2357409" cy="2524965"/>
            <a:chOff x="395536" y="2259123"/>
            <a:chExt cx="2357409" cy="2339753"/>
          </a:xfrm>
        </p:grpSpPr>
        <p:sp>
          <p:nvSpPr>
            <p:cNvPr id="48" name="평행 사변형 47"/>
            <p:cNvSpPr/>
            <p:nvPr/>
          </p:nvSpPr>
          <p:spPr>
            <a:xfrm rot="3563833">
              <a:off x="406546" y="2708919"/>
              <a:ext cx="2339752" cy="144016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평행 사변형 57"/>
            <p:cNvSpPr/>
            <p:nvPr/>
          </p:nvSpPr>
          <p:spPr>
            <a:xfrm rot="293627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평행 사변형 61"/>
            <p:cNvSpPr/>
            <p:nvPr/>
          </p:nvSpPr>
          <p:spPr>
            <a:xfrm rot="1918787">
              <a:off x="413193" y="2708920"/>
              <a:ext cx="2339752" cy="1440160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평행 사변형 62"/>
            <p:cNvSpPr/>
            <p:nvPr/>
          </p:nvSpPr>
          <p:spPr>
            <a:xfrm rot="768436"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평행 사변형 63"/>
            <p:cNvSpPr/>
            <p:nvPr/>
          </p:nvSpPr>
          <p:spPr>
            <a:xfrm>
              <a:off x="395536" y="2708920"/>
              <a:ext cx="2339752" cy="1440160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634611" y="4674071"/>
            <a:ext cx="1854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취미</a:t>
            </a:r>
            <a:r>
              <a:rPr lang="en-US" altLang="ko-KR" sz="16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&amp;</a:t>
            </a:r>
            <a:r>
              <a:rPr lang="ko-KR" altLang="en-US" sz="1600" b="1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하교 후 활동</a:t>
            </a:r>
            <a:endParaRPr lang="ko-KR" altLang="en-US" sz="1600" b="1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80111" y="5013176"/>
            <a:ext cx="212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알고리즘 문제풀이</a:t>
            </a:r>
            <a:endParaRPr lang="ko-KR" altLang="en-US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80112" y="5322694"/>
            <a:ext cx="1854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1600" dirty="0" err="1" smtClean="0">
                <a:latin typeface="HY나무B" panose="02030600000101010101" pitchFamily="18" charset="-127"/>
                <a:ea typeface="HY나무B" panose="02030600000101010101" pitchFamily="18" charset="-127"/>
              </a:rPr>
              <a:t>아공스</a:t>
            </a:r>
            <a:r>
              <a:rPr lang="en-US" altLang="ko-KR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(</a:t>
            </a:r>
            <a:r>
              <a:rPr lang="ko-KR" altLang="en-US" sz="1600" dirty="0" err="1" smtClean="0">
                <a:latin typeface="HY나무B" panose="02030600000101010101" pitchFamily="18" charset="-127"/>
                <a:ea typeface="HY나무B" panose="02030600000101010101" pitchFamily="18" charset="-127"/>
              </a:rPr>
              <a:t>스터디</a:t>
            </a:r>
            <a:r>
              <a:rPr lang="en-US" altLang="ko-KR" sz="1600" dirty="0" smtClean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endParaRPr lang="ko-KR" altLang="en-US" sz="16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8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공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-455613"/>
            <a:ext cx="9429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847139" y="5567824"/>
            <a:ext cx="936104" cy="372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2" y="528120"/>
            <a:ext cx="8513069" cy="412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" y="3861048"/>
            <a:ext cx="7905750" cy="292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40" y="4389512"/>
            <a:ext cx="143827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평행 사변형 13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0" scaled="0"/>
          </a:gradFill>
          <a:ln>
            <a:noFill/>
          </a:ln>
          <a:effectLst>
            <a:glow rad="673100">
              <a:schemeClr val="accent2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마지막으로</a:t>
            </a:r>
            <a:r>
              <a:rPr lang="en-US" altLang="ko-KR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.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8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-15434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 flipV="1">
            <a:off x="0" y="4857285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대각선 줄무늬 5"/>
          <p:cNvSpPr/>
          <p:nvPr/>
        </p:nvSpPr>
        <p:spPr>
          <a:xfrm flipH="1" flipV="1">
            <a:off x="7129760" y="4843282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/>
          <p:cNvSpPr/>
          <p:nvPr/>
        </p:nvSpPr>
        <p:spPr>
          <a:xfrm flipH="1">
            <a:off x="7127776" y="-3634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2267744" y="2348880"/>
            <a:ext cx="4608512" cy="2160240"/>
          </a:xfrm>
          <a:prstGeom prst="frame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5776" y="2713112"/>
            <a:ext cx="403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angSong" pitchFamily="49" charset="-122"/>
                <a:ea typeface="HY얕은샘물M" pitchFamily="18" charset="-127"/>
              </a:rPr>
              <a:t>지금까지 봐주셔서</a:t>
            </a:r>
            <a:endParaRPr lang="en-US" altLang="ko-KR" sz="44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angSong" pitchFamily="49" charset="-122"/>
              <a:ea typeface="FangSong" pitchFamily="49" charset="-122"/>
            </a:endParaRPr>
          </a:p>
          <a:p>
            <a:pPr algn="ctr"/>
            <a:r>
              <a:rPr lang="ko-KR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angSong" pitchFamily="49" charset="-122"/>
                <a:ea typeface="HY얕은샘물M" pitchFamily="18" charset="-127"/>
              </a:rPr>
              <a:t> 감사합니다</a:t>
            </a:r>
            <a:r>
              <a:rPr lang="en-US" altLang="ko-KR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angSong" pitchFamily="49" charset="-122"/>
                <a:ea typeface="FangSong" pitchFamily="49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57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FFFF66"/>
              </a:gs>
              <a:gs pos="50000">
                <a:srgbClr val="FFFFB7"/>
              </a:gs>
              <a:gs pos="100000">
                <a:srgbClr val="FFFFD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보유 직무</a:t>
            </a:r>
            <a:r>
              <a:rPr lang="en-US" altLang="ko-KR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능력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24074"/>
              </p:ext>
            </p:extLst>
          </p:nvPr>
        </p:nvGraphicFramePr>
        <p:xfrm>
          <a:off x="395537" y="1521820"/>
          <a:ext cx="8568952" cy="3923404"/>
        </p:xfrm>
        <a:graphic>
          <a:graphicData uri="http://schemas.openxmlformats.org/drawingml/2006/table">
            <a:tbl>
              <a:tblPr/>
              <a:tblGrid>
                <a:gridCol w="1293426"/>
                <a:gridCol w="2114678"/>
                <a:gridCol w="5160848"/>
              </a:tblGrid>
              <a:tr h="44285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상세보유기술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8696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프로그래밍</a:t>
                      </a:r>
                      <a:endParaRPr lang="en-US" altLang="ko-KR" sz="14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  <a:p>
                      <a:pPr algn="ctr"/>
                      <a:endParaRPr lang="ko-KR" altLang="en-US" sz="1400" b="1" dirty="0"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C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C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언어의 기본 기술과 문법을</a:t>
                      </a:r>
                      <a:r>
                        <a:rPr lang="ko-KR" altLang="en-US" sz="1400" b="1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숙지하여  콘솔 프로그램 제작가능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5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Linux</a:t>
                      </a: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명령어들을 사용하고 자유롭게 다룰 수 있음</a:t>
                      </a:r>
                      <a:endParaRPr lang="en-US" altLang="ko-KR" sz="14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696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JavaSE-1.7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자바의 기본기를 숙지함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392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xml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Xml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의 기본 문법을 숙지함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696">
                <a:tc vMerge="1">
                  <a:txBody>
                    <a:bodyPr/>
                    <a:lstStyle/>
                    <a:p>
                      <a:pPr algn="ctr"/>
                      <a:endParaRPr lang="ko-KR" altLang="en-US" sz="1100" b="1" dirty="0"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Android</a:t>
                      </a:r>
                      <a:r>
                        <a:rPr lang="en-US" altLang="ko-KR" sz="1400" b="1" baseline="0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studio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JAVA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와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XML  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을 사용하여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제작 가능</a:t>
                      </a: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696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lt"/>
                          <a:ea typeface="+mn-ea"/>
                        </a:rPr>
                        <a:t>사무 작업</a:t>
                      </a:r>
                    </a:p>
                    <a:p>
                      <a:endParaRPr lang="ko-KR" altLang="en-US" sz="2400" dirty="0"/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타자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한글 </a:t>
                      </a: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450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타 </a:t>
                      </a: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영문 </a:t>
                      </a: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250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타 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696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엑셀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주요 기능 모두 사용가능</a:t>
                      </a: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696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파워포인트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주요 기능 모두 사용가능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696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한글</a:t>
                      </a:r>
                      <a:r>
                        <a:rPr lang="en-US" altLang="ko-KR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워드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주요 기능 모두 사용가능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3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99000">
                <a:srgbClr val="FFFFBE"/>
              </a:gs>
              <a:gs pos="42000">
                <a:schemeClr val="accent1">
                  <a:lumMod val="40000"/>
                  <a:lumOff val="60000"/>
                </a:schemeClr>
              </a:gs>
              <a:gs pos="100000">
                <a:srgbClr val="FFFFB7"/>
              </a:gs>
              <a:gs pos="100000">
                <a:srgbClr val="FFFFD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학교 활동들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562482"/>
              </p:ext>
            </p:extLst>
          </p:nvPr>
        </p:nvGraphicFramePr>
        <p:xfrm>
          <a:off x="1008112" y="836712"/>
          <a:ext cx="7632847" cy="5552888"/>
        </p:xfrm>
        <a:graphic>
          <a:graphicData uri="http://schemas.openxmlformats.org/drawingml/2006/table">
            <a:tbl>
              <a:tblPr/>
              <a:tblGrid>
                <a:gridCol w="504056"/>
                <a:gridCol w="1872208"/>
                <a:gridCol w="5256583"/>
              </a:tblGrid>
              <a:tr h="50055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533549">
                <a:tc rowSpan="9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방과후 </a:t>
                      </a:r>
                      <a:endParaRPr lang="en-US" altLang="ko-KR" sz="10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활동</a:t>
                      </a:r>
                      <a:endParaRPr lang="en-US" altLang="ko-KR" sz="10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&amp;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산학</a:t>
                      </a:r>
                      <a:endParaRPr lang="en-US" altLang="ko-KR" sz="10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겸임</a:t>
                      </a:r>
                      <a:endParaRPr lang="en-US" altLang="ko-KR" sz="10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교사</a:t>
                      </a:r>
                      <a:endParaRPr lang="en-US" altLang="ko-KR" sz="10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특강</a:t>
                      </a:r>
                      <a:endParaRPr lang="ko-KR" altLang="en-US" sz="1000" b="1" dirty="0"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방과후학교프로그램</a:t>
                      </a: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기</a:t>
                      </a:r>
                      <a:endParaRPr lang="en-US" sz="1000" b="1" dirty="0" smtClean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2015.03.16-2015.04.25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71450" marR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C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언어 기초부터 포인터 및 배열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구조체와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공용체를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활용한 효율적 자료 처리 및 보안상 취약점이 없는 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C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코드 작성법 학습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.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취업동아리 </a:t>
                      </a: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기</a:t>
                      </a:r>
                      <a:endParaRPr lang="en-US" altLang="ko-KR" sz="10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2015.05.18. -2015.06.29</a:t>
                      </a: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indent="-17145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93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취업동아리 </a:t>
                      </a: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기 </a:t>
                      </a:r>
                      <a:endParaRPr lang="en-US" altLang="ko-KR" sz="10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2015.08.25. -2015.10.06. </a:t>
                      </a: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파이썬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반을 수강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: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파이썬을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이용해서 개발해야 하는 상황 판단력을 습득하고   컴파일이 필요 없으며 간단하고 빠르게 작성이 가능한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파이썬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기초 지식 습득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72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2016.03.14.-2016.04.23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71450" marR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모바일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개발반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수강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안드로이드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시스템에 대한 개괄적인 이해와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개발의 기반이 되는 프로그래밍 언어를 실습을 통해 익힘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.</a:t>
                      </a:r>
                      <a:endParaRPr lang="en-US" sz="1100" b="1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안드로이드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뷰의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개념과 기본 </a:t>
                      </a: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위젯들에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대한 사용법과 속성들을 익힘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레이아웃과 코드의 연계를 배우고 실전 과제를 행함으로써 </a:t>
                      </a:r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앱을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개발할 수 있는 독립적 능력을 배양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.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035">
                <a:tc vMerge="1">
                  <a:txBody>
                    <a:bodyPr/>
                    <a:lstStyle/>
                    <a:p>
                      <a:pPr algn="ctr"/>
                      <a:endParaRPr lang="ko-KR" altLang="en-US" sz="1000" b="1" dirty="0"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2016.05.18.-2016.06.22.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035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산학겸임교사 </a:t>
                      </a:r>
                      <a:r>
                        <a:rPr lang="ko-KR" altLang="en-US" sz="1000" b="1" dirty="0" err="1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토요특강</a:t>
                      </a: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(2015.11.21 ~ 2016.01.16)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Node.js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를 활용한 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API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서버 개발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(32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을 수강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.</a:t>
                      </a:r>
                      <a:endParaRPr lang="en-US" altLang="ko-KR" sz="11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035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2016.10.15.-2016.11.26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특강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파이썬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시작하기를 수강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파이썬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언어에 대한 이해에서부터 설치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기본 문법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모듈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패키지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함수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클래스 등을 학습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.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035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2016.11.05.-2016.12.17.)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특강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네트워크실기반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을 수강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네트워크기초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네트워크장비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스위칭과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1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라우팅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실기</a:t>
                      </a:r>
                      <a:r>
                        <a:rPr lang="en-US" altLang="ko-KR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1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네트워크 실기 등을 중심으로 정보통신 네트워크 구축 실무능력</a:t>
                      </a:r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배양</a:t>
                      </a:r>
                      <a:r>
                        <a:rPr lang="en-US" altLang="ko-KR" sz="1100" b="1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.</a:t>
                      </a:r>
                      <a:endParaRPr lang="ko-KR" altLang="en-US" sz="11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035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lt"/>
                          <a:ea typeface="맑은 고딕" pitchFamily="50" charset="-127"/>
                        </a:rPr>
                        <a:t> 2016.05.16.-2016.06.25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dirty="0" smtClean="0">
                          <a:effectLst/>
                        </a:rPr>
                        <a:t>네트워크와 서버 기본 지식을 기반으로 네트워크 보안이론을 익힘</a:t>
                      </a:r>
                      <a:endParaRPr lang="ko-KR" altLang="en-US" sz="1100" b="1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31907" marR="31907" marT="8821" marB="88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1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아이티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고등학교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app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8112" y="1412776"/>
            <a:ext cx="79666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기획 의도 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: “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바퀴를 </a:t>
            </a:r>
            <a:r>
              <a:rPr lang="ko-KR" altLang="en-US" sz="1400" dirty="0">
                <a:latin typeface="HY나무M" pitchFamily="18" charset="-127"/>
                <a:ea typeface="HY나무M" pitchFamily="18" charset="-127"/>
              </a:rPr>
              <a:t>또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발명하지 말자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” 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저</a:t>
            </a:r>
            <a:r>
              <a:rPr lang="ko-KR" altLang="en-US" sz="1400" dirty="0">
                <a:latin typeface="HY나무M" pitchFamily="18" charset="-127"/>
                <a:ea typeface="HY나무M" pitchFamily="18" charset="-127"/>
              </a:rPr>
              <a:t>희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학교 천세진 선생님이 하신 말씀입니다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.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예전에는 모든 것을 혼자 하는 것이 능력 있는 것으로 인식되었지만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,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최근에</a:t>
            </a:r>
            <a:r>
              <a:rPr lang="ko-KR" altLang="en-US" sz="1400" dirty="0">
                <a:latin typeface="HY나무M" pitchFamily="18" charset="-127"/>
                <a:ea typeface="HY나무M" pitchFamily="18" charset="-127"/>
              </a:rPr>
              <a:t>는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무모함으로 인식되는 경우가 많다고 합니다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.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소프트웨어를 개발할 때 필요한 역량 중 다른 누군가가 만들어 공개한 것이 있다면 그것을 적극 활용할 줄 아는 것입니다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.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잘 만들어진 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“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공짜 바퀴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”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들을 적절하게 활용함으로써 개발 기간을 단축하고 성능과 안정성을 높일 수 있습니다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.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그래서 저는 학교 앱 </a:t>
            </a:r>
            <a:r>
              <a:rPr lang="ko-KR" altLang="en-US" sz="1400" dirty="0" err="1" smtClean="0">
                <a:latin typeface="HY나무M" pitchFamily="18" charset="-127"/>
                <a:ea typeface="HY나무M" pitchFamily="18" charset="-127"/>
              </a:rPr>
              <a:t>오픈소스를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수정 하고 기능을 추가 하여 </a:t>
            </a:r>
            <a:r>
              <a:rPr lang="ko-KR" altLang="en-US" sz="1400" dirty="0" err="1" smtClean="0">
                <a:latin typeface="HY나무M" pitchFamily="18" charset="-127"/>
                <a:ea typeface="HY나무M" pitchFamily="18" charset="-127"/>
              </a:rPr>
              <a:t>아이티고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400" dirty="0">
                <a:latin typeface="HY나무M" pitchFamily="18" charset="-127"/>
                <a:ea typeface="HY나무M" pitchFamily="18" charset="-127"/>
              </a:rPr>
              <a:t>학생에게 필요한 고등학교 </a:t>
            </a:r>
            <a:r>
              <a:rPr lang="ko-KR" altLang="en-US" sz="1400" dirty="0" err="1">
                <a:latin typeface="HY나무M" pitchFamily="18" charset="-127"/>
                <a:ea typeface="HY나무M" pitchFamily="18" charset="-127"/>
              </a:rPr>
              <a:t>앱을</a:t>
            </a:r>
            <a:r>
              <a:rPr lang="ko-KR" altLang="en-US" sz="1400" dirty="0">
                <a:latin typeface="HY나무M" pitchFamily="18" charset="-127"/>
                <a:ea typeface="HY나무M" pitchFamily="18" charset="-127"/>
              </a:rPr>
              <a:t> 만들어 보았습니다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. </a:t>
            </a: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실제 사용하는 친구들로 부터 반응이 좋습니다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.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latin typeface="HY나무M" pitchFamily="18" charset="-127"/>
                <a:ea typeface="HY나무M" pitchFamily="18" charset="-127"/>
              </a:rPr>
              <a:t>활용한 것</a:t>
            </a:r>
            <a:r>
              <a:rPr lang="en-US" altLang="ko-KR" sz="1400" dirty="0" smtClean="0">
                <a:latin typeface="HY나무M" pitchFamily="18" charset="-127"/>
                <a:ea typeface="HY나무M" pitchFamily="18" charset="-127"/>
              </a:rPr>
              <a:t>: Android Meal Library, Jericho HTML Parser, , SQLite</a:t>
            </a:r>
            <a:endParaRPr lang="en-US" altLang="ko-KR" sz="1400" dirty="0">
              <a:latin typeface="HY나무M" pitchFamily="18" charset="-127"/>
              <a:ea typeface="HY나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68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55" y="1412716"/>
            <a:ext cx="3723878" cy="515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52" y="1412716"/>
            <a:ext cx="4139952" cy="515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평행 사변형 9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11" name="평행 사변형 10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아이티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고등학교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app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인터페이스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75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195" name="Picture 3" descr="C:\Users\ho\Documents\카카오톡 받은 파일\KakaoTalk_20170307_19111606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2405136" cy="427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33" y="1612406"/>
            <a:ext cx="2638379" cy="380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V="1">
            <a:off x="3625404" y="3933056"/>
            <a:ext cx="504056" cy="20205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47664" y="5877272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HY나무M" pitchFamily="18" charset="-127"/>
                <a:ea typeface="HY나무M" pitchFamily="18" charset="-127"/>
              </a:rPr>
              <a:t>구글계정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 스프레드시트를 데이터베이스로 활용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82" y="1638216"/>
            <a:ext cx="3168352" cy="4057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평행 사변형 9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11" name="평행 사변형 10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아이티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고등학교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app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주요 소스</a:t>
            </a:r>
            <a:endParaRPr lang="ko-KR" altLang="en-US" sz="2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6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0"/>
            <a:ext cx="2016224" cy="2016224"/>
          </a:xfrm>
          <a:prstGeom prst="diagStripe">
            <a:avLst>
              <a:gd name="adj" fmla="val 6943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70" name="Picture 2" descr="C:\Users\ho\Documents\카카오톡 받은 파일\KakaoTalk_20170307_1911155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09" y="1700808"/>
            <a:ext cx="238941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685950"/>
            <a:ext cx="5125765" cy="421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6804249" y="5085184"/>
            <a:ext cx="144922" cy="11161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86928" y="6167045"/>
            <a:ext cx="555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공지사항을 기록 할 수 있는 관리자 권한을 </a:t>
            </a:r>
            <a:r>
              <a:rPr lang="ko-KR" altLang="en-US" dirty="0" err="1" smtClean="0">
                <a:latin typeface="HY나무M" pitchFamily="18" charset="-127"/>
                <a:ea typeface="HY나무M" pitchFamily="18" charset="-127"/>
              </a:rPr>
              <a:t>안드로이드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dirty="0" smtClean="0">
                <a:latin typeface="HY나무M" pitchFamily="18" charset="-127"/>
                <a:ea typeface="HY나무M" pitchFamily="18" charset="-127"/>
              </a:rPr>
              <a:t>ID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</a:rPr>
              <a:t>값에서 얻는 것으로 수정</a:t>
            </a:r>
            <a:endParaRPr lang="ko-KR" altLang="en-US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391616" y="-3320"/>
            <a:ext cx="6408712" cy="648072"/>
          </a:xfrm>
          <a:prstGeom prst="parallelogram">
            <a:avLst>
              <a:gd name="adj" fmla="val 91835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태백B" panose="02030600000101010101" pitchFamily="18" charset="-127"/>
                <a:ea typeface="HY태백B" panose="02030600000101010101" pitchFamily="18" charset="-127"/>
              </a:rPr>
              <a:t>프로그램 제작</a:t>
            </a:r>
            <a:endParaRPr lang="ko-KR" alt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11" name="평행 사변형 10"/>
          <p:cNvSpPr/>
          <p:nvPr/>
        </p:nvSpPr>
        <p:spPr>
          <a:xfrm>
            <a:off x="755576" y="644752"/>
            <a:ext cx="4752528" cy="648072"/>
          </a:xfrm>
          <a:prstGeom prst="parallelogram">
            <a:avLst>
              <a:gd name="adj" fmla="val 95548"/>
            </a:avLst>
          </a:prstGeom>
          <a:gradFill flip="none" rotWithShape="1">
            <a:gsLst>
              <a:gs pos="0">
                <a:srgbClr val="ED1D26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아이티</a:t>
            </a:r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고등학교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app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소</a:t>
            </a:r>
            <a:r>
              <a:rPr lang="ko-KR" altLang="en-US" sz="2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스</a:t>
            </a:r>
          </a:p>
        </p:txBody>
      </p:sp>
    </p:spTree>
    <p:extLst>
      <p:ext uri="{BB962C8B-B14F-4D97-AF65-F5344CB8AC3E}">
        <p14:creationId xmlns:p14="http://schemas.microsoft.com/office/powerpoint/2010/main" val="18014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1222</Words>
  <Application>Microsoft Office PowerPoint</Application>
  <PresentationFormat>화면 슬라이드 쇼(4:3)</PresentationFormat>
  <Paragraphs>258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안진규</cp:lastModifiedBy>
  <cp:revision>411</cp:revision>
  <dcterms:created xsi:type="dcterms:W3CDTF">2016-04-09T09:38:35Z</dcterms:created>
  <dcterms:modified xsi:type="dcterms:W3CDTF">2017-04-05T02:55:02Z</dcterms:modified>
</cp:coreProperties>
</file>